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053D5-2F44-486F-A54A-BE07AD6B8D2E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A83B7-C337-4472-B2A5-A34B0F17D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275A-7488-43AF-889C-FBA7FD75DF8B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B827-1007-498F-A134-E9D448ECB637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017C-7CE0-4811-8EA6-EBF6F782A62C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633B-1199-4137-89E5-399BAE004259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5708-8DB6-4897-A46B-BF5869809F67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D448-A3A2-47AB-B0FF-4A077B740598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9BA-E429-407C-B5C0-91EE15DF4C6D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ADF9A-F71D-4469-B942-5A9A9071D8C8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3051-85CD-4C60-8C2F-C5698300E8F0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B2CE-A08E-4660-86B7-65A95BE7AD99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E9E7-D253-4D01-9FBE-AD617BB9E7EB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1037A3-5327-4689-A1D8-24C10698A313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234" y="3200400"/>
            <a:ext cx="7406640" cy="1472184"/>
          </a:xfrm>
        </p:spPr>
        <p:txBody>
          <a:bodyPr>
            <a:noAutofit/>
          </a:bodyPr>
          <a:lstStyle/>
          <a:p>
            <a:r>
              <a:rPr lang="en-IN" sz="6000" b="1" dirty="0" smtClean="0">
                <a:latin typeface="Colonna MT" panose="04020805060202030203" pitchFamily="82" charset="0"/>
              </a:rPr>
              <a:t>Chapter 4</a:t>
            </a:r>
            <a:br>
              <a:rPr lang="en-IN" sz="6000" b="1" dirty="0" smtClean="0">
                <a:latin typeface="Colonna MT" panose="04020805060202030203" pitchFamily="82" charset="0"/>
              </a:rPr>
            </a:br>
            <a:r>
              <a:rPr lang="en-IN" sz="6000" b="1" dirty="0" smtClean="0">
                <a:latin typeface="Colonna MT" panose="04020805060202030203" pitchFamily="82" charset="0"/>
              </a:rPr>
              <a:t>Vital force as expressed in functions in health, disease and recovery</a:t>
            </a:r>
            <a:endParaRPr lang="en-IN" sz="6000" b="1" dirty="0">
              <a:latin typeface="Colonna MT" panose="0402080506020203020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029200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Colonna MT" panose="04020805060202030203" pitchFamily="82" charset="0"/>
              </a:rPr>
              <a:t>Prof. Dr. Manoj Narayan V </a:t>
            </a:r>
          </a:p>
          <a:p>
            <a:r>
              <a:rPr lang="en-US" b="1" dirty="0" smtClean="0">
                <a:latin typeface="Colonna MT" panose="04020805060202030203" pitchFamily="82" charset="0"/>
              </a:rPr>
              <a:t>Department of Organon of Medicine</a:t>
            </a:r>
          </a:p>
          <a:p>
            <a:r>
              <a:rPr lang="en-US" b="1" dirty="0" smtClean="0">
                <a:latin typeface="Colonna MT" panose="04020805060202030203" pitchFamily="82" charset="0"/>
              </a:rPr>
              <a:t>Sarada Krishna Homeopathic Medical College, Kulasekharam  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Vital force attempt to recover </a:t>
            </a:r>
          </a:p>
          <a:p>
            <a:r>
              <a:rPr lang="en-US" dirty="0" smtClean="0"/>
              <a:t>Acute disease </a:t>
            </a:r>
          </a:p>
          <a:p>
            <a:r>
              <a:rPr lang="en-US" dirty="0" smtClean="0"/>
              <a:t>Vital force overcome</a:t>
            </a:r>
          </a:p>
          <a:p>
            <a:r>
              <a:rPr lang="en-US" dirty="0" smtClean="0"/>
              <a:t>Without crisis </a:t>
            </a:r>
          </a:p>
          <a:p>
            <a:r>
              <a:rPr lang="en-US" dirty="0" smtClean="0"/>
              <a:t>with crisis –danger 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complete recovery </a:t>
            </a:r>
          </a:p>
          <a:p>
            <a:r>
              <a:rPr lang="en-US" dirty="0" err="1" smtClean="0"/>
              <a:t>Semic</a:t>
            </a:r>
            <a:r>
              <a:rPr lang="en-US" dirty="0" smtClean="0"/>
              <a:t> chronic skin manifestation</a:t>
            </a:r>
          </a:p>
          <a:p>
            <a:r>
              <a:rPr lang="en-US" dirty="0" smtClean="0"/>
              <a:t>Catarrhal disturbance</a:t>
            </a:r>
          </a:p>
          <a:p>
            <a:r>
              <a:rPr lang="en-US" dirty="0" smtClean="0"/>
              <a:t>Pus </a:t>
            </a:r>
          </a:p>
          <a:p>
            <a:r>
              <a:rPr lang="en-US" dirty="0" smtClean="0"/>
              <a:t>Complete expulsion not possible</a:t>
            </a:r>
          </a:p>
          <a:p>
            <a:r>
              <a:rPr lang="en-US" dirty="0" smtClean="0"/>
              <a:t>Assistance of remedies </a:t>
            </a:r>
          </a:p>
          <a:p>
            <a:r>
              <a:rPr lang="en-US" dirty="0" smtClean="0"/>
              <a:t>Chronic conditions  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Cure- complete eradication of disease, symptoms, health </a:t>
            </a:r>
          </a:p>
          <a:p>
            <a:r>
              <a:rPr lang="en-US" dirty="0" smtClean="0"/>
              <a:t>Direction of cure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IMPROVEMENT AND CURE COMES FROM WITHIN OUTWARDS</a:t>
            </a:r>
          </a:p>
          <a:p>
            <a:r>
              <a:rPr lang="en-US" dirty="0" smtClean="0"/>
              <a:t>SYMPTOMS DISAPPEAR FROM ABOVE DOWNWARDS; COMPLAINTS GO FROM AN IMPORTANT ORGAN TO A LESS IMPORTANT ORGAN; SYMPTOMS DISAPPEAR IN THE REVERSE ORDER OF THEIR APPEARANCE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Rheumatic fever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Drug proving</a:t>
            </a:r>
          </a:p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what do we attribute the growth and development of the individual </a:t>
            </a:r>
          </a:p>
          <a:p>
            <a:r>
              <a:rPr lang="en-US" dirty="0" smtClean="0"/>
              <a:t>What is direction of growth </a:t>
            </a:r>
          </a:p>
          <a:p>
            <a:r>
              <a:rPr lang="en-US" dirty="0" smtClean="0"/>
              <a:t>What is health </a:t>
            </a:r>
          </a:p>
          <a:p>
            <a:r>
              <a:rPr lang="en-US" dirty="0" smtClean="0"/>
              <a:t>What is disease </a:t>
            </a:r>
          </a:p>
          <a:p>
            <a:r>
              <a:rPr lang="en-US" dirty="0" smtClean="0"/>
              <a:t>What do we mean by </a:t>
            </a:r>
            <a:r>
              <a:rPr lang="en-US" dirty="0" err="1" smtClean="0"/>
              <a:t>miasms</a:t>
            </a:r>
            <a:r>
              <a:rPr lang="en-US" dirty="0" smtClean="0"/>
              <a:t> or </a:t>
            </a:r>
            <a:r>
              <a:rPr lang="en-US" dirty="0" err="1" smtClean="0"/>
              <a:t>dyscrsaia</a:t>
            </a:r>
            <a:r>
              <a:rPr lang="en-US" dirty="0" smtClean="0"/>
              <a:t>, and what is their effect on the development of the individual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do we regard acute diseases</a:t>
            </a:r>
          </a:p>
          <a:p>
            <a:r>
              <a:rPr lang="en-US" dirty="0" smtClean="0"/>
              <a:t>What conditions do we speak of as self-curative  </a:t>
            </a:r>
          </a:p>
          <a:p>
            <a:r>
              <a:rPr lang="en-US" dirty="0" smtClean="0"/>
              <a:t>How do we regard such conditions as semi-chronic or chronic skin manifestations, discharge, etc</a:t>
            </a:r>
          </a:p>
          <a:p>
            <a:r>
              <a:rPr lang="en-US" dirty="0" smtClean="0"/>
              <a:t>What is the order of cure</a:t>
            </a:r>
          </a:p>
          <a:p>
            <a:r>
              <a:rPr lang="en-US" dirty="0" smtClean="0"/>
              <a:t>In taking the case , why do we consider the sequence of symptoms in their onset to be an important point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Analysis of cell </a:t>
            </a:r>
          </a:p>
          <a:p>
            <a:r>
              <a:rPr lang="en-US" dirty="0" smtClean="0"/>
              <a:t>Spermatozoa + ovum</a:t>
            </a:r>
          </a:p>
          <a:p>
            <a:r>
              <a:rPr lang="en-US" dirty="0" smtClean="0"/>
              <a:t>Zygote - organism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of vital functions =chief study of physician  </a:t>
            </a:r>
          </a:p>
          <a:p>
            <a:r>
              <a:rPr lang="en-US" dirty="0" smtClean="0"/>
              <a:t>Manifestation in health </a:t>
            </a:r>
          </a:p>
          <a:p>
            <a:r>
              <a:rPr lang="en-US" dirty="0" smtClean="0"/>
              <a:t>Growth from within out</a:t>
            </a:r>
          </a:p>
          <a:p>
            <a:r>
              <a:rPr lang="en-US" dirty="0" smtClean="0"/>
              <a:t>Health – general sense of well being</a:t>
            </a:r>
            <a:endParaRPr lang="en-I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Disease </a:t>
            </a:r>
          </a:p>
          <a:p>
            <a:r>
              <a:rPr lang="en-US" dirty="0" smtClean="0"/>
              <a:t>Physical signs and symptoms appear </a:t>
            </a:r>
          </a:p>
          <a:p>
            <a:r>
              <a:rPr lang="en-US" dirty="0" smtClean="0"/>
              <a:t>External impressions </a:t>
            </a:r>
          </a:p>
          <a:p>
            <a:r>
              <a:rPr lang="en-US" dirty="0" smtClean="0"/>
              <a:t>Hidden </a:t>
            </a:r>
            <a:r>
              <a:rPr lang="en-US" dirty="0" err="1" smtClean="0"/>
              <a:t>miasms</a:t>
            </a:r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Shock of sudden news</a:t>
            </a:r>
          </a:p>
          <a:p>
            <a:r>
              <a:rPr lang="en-US" dirty="0" smtClean="0"/>
              <a:t>bad news or joyful news</a:t>
            </a:r>
          </a:p>
          <a:p>
            <a:r>
              <a:rPr lang="en-US" dirty="0" smtClean="0"/>
              <a:t>Severe fright </a:t>
            </a:r>
          </a:p>
          <a:p>
            <a:r>
              <a:rPr lang="en-US" dirty="0" smtClean="0"/>
              <a:t>Shell shock-soldiers</a:t>
            </a:r>
          </a:p>
          <a:p>
            <a:r>
              <a:rPr lang="en-US" dirty="0" smtClean="0"/>
              <a:t>Long mental and physical strains 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of inherited </a:t>
            </a:r>
            <a:r>
              <a:rPr lang="en-US" dirty="0" err="1" smtClean="0"/>
              <a:t>miasms</a:t>
            </a:r>
            <a:r>
              <a:rPr lang="en-US" dirty="0" smtClean="0"/>
              <a:t> and </a:t>
            </a:r>
            <a:r>
              <a:rPr lang="en-US" dirty="0" err="1" smtClean="0"/>
              <a:t>dyscriasias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Excessive joy</a:t>
            </a:r>
          </a:p>
          <a:p>
            <a:r>
              <a:rPr lang="en-US" dirty="0" smtClean="0"/>
              <a:t>Fright </a:t>
            </a:r>
          </a:p>
          <a:p>
            <a:r>
              <a:rPr lang="en-US" dirty="0" smtClean="0"/>
              <a:t>Anger </a:t>
            </a:r>
          </a:p>
          <a:p>
            <a:r>
              <a:rPr lang="en-US" dirty="0" err="1" smtClean="0"/>
              <a:t>Zymotic</a:t>
            </a:r>
            <a:r>
              <a:rPr lang="en-US" dirty="0" smtClean="0"/>
              <a:t> diseases</a:t>
            </a:r>
          </a:p>
          <a:p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Constitutional remedy- at the close of </a:t>
            </a:r>
            <a:r>
              <a:rPr lang="en-US" smtClean="0"/>
              <a:t>acute manifestations</a:t>
            </a:r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303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Colonna MT</vt:lpstr>
      <vt:lpstr>Verdana</vt:lpstr>
      <vt:lpstr>Wingdings 2</vt:lpstr>
      <vt:lpstr>Solstice</vt:lpstr>
      <vt:lpstr>Chapter 4 Vital force as expressed in functions in health, disease and recovery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Vital force as expressed in functions in health, disease and recovery</dc:title>
  <dc:creator>SYS-2</dc:creator>
  <cp:lastModifiedBy>Lib Lab One</cp:lastModifiedBy>
  <cp:revision>13</cp:revision>
  <dcterms:created xsi:type="dcterms:W3CDTF">2006-08-16T00:00:00Z</dcterms:created>
  <dcterms:modified xsi:type="dcterms:W3CDTF">2021-02-02T04:52:25Z</dcterms:modified>
</cp:coreProperties>
</file>